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4"/>
  </p:sldMasterIdLst>
  <p:sldIdLst>
    <p:sldId id="298" r:id="rId5"/>
    <p:sldId id="307" r:id="rId6"/>
    <p:sldId id="308" r:id="rId7"/>
    <p:sldId id="313" r:id="rId8"/>
    <p:sldId id="314" r:id="rId9"/>
    <p:sldId id="309" r:id="rId10"/>
    <p:sldId id="303" r:id="rId11"/>
    <p:sldId id="310" r:id="rId12"/>
    <p:sldId id="302" r:id="rId13"/>
    <p:sldId id="311" r:id="rId14"/>
    <p:sldId id="301" r:id="rId15"/>
    <p:sldId id="312" r:id="rId16"/>
    <p:sldId id="304" r:id="rId17"/>
    <p:sldId id="306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5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14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Jha" userId="ae742a2a326b0d7f" providerId="LiveId" clId="{DE21C273-B156-4DBB-807C-46B2D3D0960C}"/>
    <pc:docChg chg="undo redo custSel addSld modSld sldOrd">
      <pc:chgData name="Sneha Jha" userId="ae742a2a326b0d7f" providerId="LiveId" clId="{DE21C273-B156-4DBB-807C-46B2D3D0960C}" dt="2024-02-17T15:48:10.474" v="611" actId="1076"/>
      <pc:docMkLst>
        <pc:docMk/>
      </pc:docMkLst>
      <pc:sldChg chg="addSp delSp modSp mod ord">
        <pc:chgData name="Sneha Jha" userId="ae742a2a326b0d7f" providerId="LiveId" clId="{DE21C273-B156-4DBB-807C-46B2D3D0960C}" dt="2024-02-17T15:30:20.930" v="598"/>
        <pc:sldMkLst>
          <pc:docMk/>
          <pc:sldMk cId="240665329" sldId="304"/>
        </pc:sldMkLst>
        <pc:spChg chg="mod">
          <ac:chgData name="Sneha Jha" userId="ae742a2a326b0d7f" providerId="LiveId" clId="{DE21C273-B156-4DBB-807C-46B2D3D0960C}" dt="2024-02-17T15:04:17.632" v="530" actId="1076"/>
          <ac:spMkLst>
            <pc:docMk/>
            <pc:sldMk cId="240665329" sldId="304"/>
            <ac:spMk id="9" creationId="{BF56603A-65D8-91E0-7218-7C111623350A}"/>
          </ac:spMkLst>
        </pc:spChg>
        <pc:spChg chg="mod">
          <ac:chgData name="Sneha Jha" userId="ae742a2a326b0d7f" providerId="LiveId" clId="{DE21C273-B156-4DBB-807C-46B2D3D0960C}" dt="2024-02-17T14:37:53.181" v="139" actId="14100"/>
          <ac:spMkLst>
            <pc:docMk/>
            <pc:sldMk cId="240665329" sldId="304"/>
            <ac:spMk id="11" creationId="{3C35F349-D540-59E0-F742-A56913FC8855}"/>
          </ac:spMkLst>
        </pc:spChg>
        <pc:picChg chg="del">
          <ac:chgData name="Sneha Jha" userId="ae742a2a326b0d7f" providerId="LiveId" clId="{DE21C273-B156-4DBB-807C-46B2D3D0960C}" dt="2024-02-17T14:36:56.233" v="92" actId="478"/>
          <ac:picMkLst>
            <pc:docMk/>
            <pc:sldMk cId="240665329" sldId="304"/>
            <ac:picMk id="5" creationId="{698FAE1A-A784-54F5-7E13-F9CE30C6672E}"/>
          </ac:picMkLst>
        </pc:picChg>
        <pc:picChg chg="del">
          <ac:chgData name="Sneha Jha" userId="ae742a2a326b0d7f" providerId="LiveId" clId="{DE21C273-B156-4DBB-807C-46B2D3D0960C}" dt="2024-02-17T14:35:35.854" v="64" actId="478"/>
          <ac:picMkLst>
            <pc:docMk/>
            <pc:sldMk cId="240665329" sldId="304"/>
            <ac:picMk id="14" creationId="{AAD4D3CB-40CD-0478-CFB8-902A06AFED90}"/>
          </ac:picMkLst>
        </pc:picChg>
        <pc:picChg chg="del">
          <ac:chgData name="Sneha Jha" userId="ae742a2a326b0d7f" providerId="LiveId" clId="{DE21C273-B156-4DBB-807C-46B2D3D0960C}" dt="2024-02-17T14:35:37.710" v="65" actId="478"/>
          <ac:picMkLst>
            <pc:docMk/>
            <pc:sldMk cId="240665329" sldId="304"/>
            <ac:picMk id="16" creationId="{04ECC48E-5CC7-7263-7218-B62810502E06}"/>
          </ac:picMkLst>
        </pc:picChg>
        <pc:picChg chg="add mod">
          <ac:chgData name="Sneha Jha" userId="ae742a2a326b0d7f" providerId="LiveId" clId="{DE21C273-B156-4DBB-807C-46B2D3D0960C}" dt="2024-02-17T15:14:35.222" v="574" actId="1076"/>
          <ac:picMkLst>
            <pc:docMk/>
            <pc:sldMk cId="240665329" sldId="304"/>
            <ac:picMk id="18" creationId="{8AC3FF91-18EB-8BA3-5E79-8591709ADA1E}"/>
          </ac:picMkLst>
        </pc:picChg>
        <pc:picChg chg="add mod">
          <ac:chgData name="Sneha Jha" userId="ae742a2a326b0d7f" providerId="LiveId" clId="{DE21C273-B156-4DBB-807C-46B2D3D0960C}" dt="2024-02-17T15:05:46.277" v="540" actId="1076"/>
          <ac:picMkLst>
            <pc:docMk/>
            <pc:sldMk cId="240665329" sldId="304"/>
            <ac:picMk id="20" creationId="{63618FA9-4C43-A7D1-8E40-85E5BC9A72AC}"/>
          </ac:picMkLst>
        </pc:picChg>
        <pc:picChg chg="add mod">
          <ac:chgData name="Sneha Jha" userId="ae742a2a326b0d7f" providerId="LiveId" clId="{DE21C273-B156-4DBB-807C-46B2D3D0960C}" dt="2024-02-17T15:05:41.975" v="539" actId="1076"/>
          <ac:picMkLst>
            <pc:docMk/>
            <pc:sldMk cId="240665329" sldId="304"/>
            <ac:picMk id="22" creationId="{8B4D6F47-ED35-4E6D-7265-3B2EB8B9E27A}"/>
          </ac:picMkLst>
        </pc:picChg>
      </pc:sldChg>
      <pc:sldChg chg="addSp modSp mod">
        <pc:chgData name="Sneha Jha" userId="ae742a2a326b0d7f" providerId="LiveId" clId="{DE21C273-B156-4DBB-807C-46B2D3D0960C}" dt="2024-02-17T15:14:22.701" v="573" actId="20577"/>
        <pc:sldMkLst>
          <pc:docMk/>
          <pc:sldMk cId="2384800818" sldId="306"/>
        </pc:sldMkLst>
        <pc:spChg chg="mod">
          <ac:chgData name="Sneha Jha" userId="ae742a2a326b0d7f" providerId="LiveId" clId="{DE21C273-B156-4DBB-807C-46B2D3D0960C}" dt="2024-02-16T01:40:39.671" v="26" actId="20577"/>
          <ac:spMkLst>
            <pc:docMk/>
            <pc:sldMk cId="2384800818" sldId="306"/>
            <ac:spMk id="6" creationId="{FE352B3D-8658-0C56-2BF6-FB5FE05CDD68}"/>
          </ac:spMkLst>
        </pc:spChg>
        <pc:spChg chg="add mod">
          <ac:chgData name="Sneha Jha" userId="ae742a2a326b0d7f" providerId="LiveId" clId="{DE21C273-B156-4DBB-807C-46B2D3D0960C}" dt="2024-02-17T15:12:51.001" v="563" actId="1076"/>
          <ac:spMkLst>
            <pc:docMk/>
            <pc:sldMk cId="2384800818" sldId="306"/>
            <ac:spMk id="7" creationId="{C5F5630C-40FE-436B-DCC8-1E9446AA19FB}"/>
          </ac:spMkLst>
        </pc:spChg>
        <pc:spChg chg="add mod">
          <ac:chgData name="Sneha Jha" userId="ae742a2a326b0d7f" providerId="LiveId" clId="{DE21C273-B156-4DBB-807C-46B2D3D0960C}" dt="2024-02-17T15:14:22.701" v="573" actId="20577"/>
          <ac:spMkLst>
            <pc:docMk/>
            <pc:sldMk cId="2384800818" sldId="306"/>
            <ac:spMk id="8" creationId="{E89911D7-2379-8BE1-ED51-9F0A31750A1A}"/>
          </ac:spMkLst>
        </pc:spChg>
        <pc:picChg chg="mod">
          <ac:chgData name="Sneha Jha" userId="ae742a2a326b0d7f" providerId="LiveId" clId="{DE21C273-B156-4DBB-807C-46B2D3D0960C}" dt="2024-02-17T15:11:29.895" v="544" actId="1076"/>
          <ac:picMkLst>
            <pc:docMk/>
            <pc:sldMk cId="2384800818" sldId="306"/>
            <ac:picMk id="5" creationId="{78115C45-E644-A9F6-FF60-4C6481DE456C}"/>
          </ac:picMkLst>
        </pc:picChg>
      </pc:sldChg>
      <pc:sldChg chg="modSp mod">
        <pc:chgData name="Sneha Jha" userId="ae742a2a326b0d7f" providerId="LiveId" clId="{DE21C273-B156-4DBB-807C-46B2D3D0960C}" dt="2024-02-17T15:47:45.384" v="606" actId="14100"/>
        <pc:sldMkLst>
          <pc:docMk/>
          <pc:sldMk cId="170482494" sldId="307"/>
        </pc:sldMkLst>
        <pc:spChg chg="mod">
          <ac:chgData name="Sneha Jha" userId="ae742a2a326b0d7f" providerId="LiveId" clId="{DE21C273-B156-4DBB-807C-46B2D3D0960C}" dt="2024-02-17T15:46:42.471" v="600" actId="20577"/>
          <ac:spMkLst>
            <pc:docMk/>
            <pc:sldMk cId="170482494" sldId="307"/>
            <ac:spMk id="2" creationId="{8CF24516-20B0-5158-C686-10F54DD41425}"/>
          </ac:spMkLst>
        </pc:spChg>
        <pc:spChg chg="mod">
          <ac:chgData name="Sneha Jha" userId="ae742a2a326b0d7f" providerId="LiveId" clId="{DE21C273-B156-4DBB-807C-46B2D3D0960C}" dt="2024-02-17T15:47:28.664" v="604" actId="20577"/>
          <ac:spMkLst>
            <pc:docMk/>
            <pc:sldMk cId="170482494" sldId="307"/>
            <ac:spMk id="3" creationId="{6376235C-B1E8-416E-B1B1-A8B9DD82DEDA}"/>
          </ac:spMkLst>
        </pc:spChg>
        <pc:spChg chg="mod">
          <ac:chgData name="Sneha Jha" userId="ae742a2a326b0d7f" providerId="LiveId" clId="{DE21C273-B156-4DBB-807C-46B2D3D0960C}" dt="2024-02-17T15:47:45.384" v="606" actId="14100"/>
          <ac:spMkLst>
            <pc:docMk/>
            <pc:sldMk cId="170482494" sldId="307"/>
            <ac:spMk id="4" creationId="{D5C7FB51-679B-EA27-A0E6-76F82E01E6FF}"/>
          </ac:spMkLst>
        </pc:spChg>
        <pc:spChg chg="mod">
          <ac:chgData name="Sneha Jha" userId="ae742a2a326b0d7f" providerId="LiveId" clId="{DE21C273-B156-4DBB-807C-46B2D3D0960C}" dt="2024-02-17T15:00:55.349" v="505" actId="207"/>
          <ac:spMkLst>
            <pc:docMk/>
            <pc:sldMk cId="170482494" sldId="307"/>
            <ac:spMk id="5" creationId="{D7DCACB5-10C2-B72D-5508-285F4AF2A90B}"/>
          </ac:spMkLst>
        </pc:spChg>
        <pc:spChg chg="mod">
          <ac:chgData name="Sneha Jha" userId="ae742a2a326b0d7f" providerId="LiveId" clId="{DE21C273-B156-4DBB-807C-46B2D3D0960C}" dt="2024-02-17T15:47:04.567" v="601"/>
          <ac:spMkLst>
            <pc:docMk/>
            <pc:sldMk cId="170482494" sldId="307"/>
            <ac:spMk id="6" creationId="{338DF4EF-5E6E-D73D-ACB1-6855A1799A6C}"/>
          </ac:spMkLst>
        </pc:spChg>
        <pc:spChg chg="mod">
          <ac:chgData name="Sneha Jha" userId="ae742a2a326b0d7f" providerId="LiveId" clId="{DE21C273-B156-4DBB-807C-46B2D3D0960C}" dt="2024-02-17T15:47:42.360" v="605" actId="14100"/>
          <ac:spMkLst>
            <pc:docMk/>
            <pc:sldMk cId="170482494" sldId="307"/>
            <ac:spMk id="8" creationId="{73CBCA47-6C30-A76C-A7A8-99D29A8E0BDE}"/>
          </ac:spMkLst>
        </pc:spChg>
      </pc:sldChg>
      <pc:sldChg chg="modSp mod">
        <pc:chgData name="Sneha Jha" userId="ae742a2a326b0d7f" providerId="LiveId" clId="{DE21C273-B156-4DBB-807C-46B2D3D0960C}" dt="2024-02-17T15:48:10.474" v="611" actId="1076"/>
        <pc:sldMkLst>
          <pc:docMk/>
          <pc:sldMk cId="1542315565" sldId="308"/>
        </pc:sldMkLst>
        <pc:spChg chg="mod">
          <ac:chgData name="Sneha Jha" userId="ae742a2a326b0d7f" providerId="LiveId" clId="{DE21C273-B156-4DBB-807C-46B2D3D0960C}" dt="2024-02-17T15:47:52.562" v="607" actId="20577"/>
          <ac:spMkLst>
            <pc:docMk/>
            <pc:sldMk cId="1542315565" sldId="308"/>
            <ac:spMk id="2" creationId="{755AF8ED-FBC1-90A8-6BA4-64ABEEA0CC57}"/>
          </ac:spMkLst>
        </pc:spChg>
        <pc:spChg chg="mod">
          <ac:chgData name="Sneha Jha" userId="ae742a2a326b0d7f" providerId="LiveId" clId="{DE21C273-B156-4DBB-807C-46B2D3D0960C}" dt="2024-02-17T15:01:21.947" v="508" actId="339"/>
          <ac:spMkLst>
            <pc:docMk/>
            <pc:sldMk cId="1542315565" sldId="308"/>
            <ac:spMk id="5" creationId="{7B0A81FC-C55C-A361-2F1A-36ECFC65801E}"/>
          </ac:spMkLst>
        </pc:spChg>
        <pc:spChg chg="mod">
          <ac:chgData name="Sneha Jha" userId="ae742a2a326b0d7f" providerId="LiveId" clId="{DE21C273-B156-4DBB-807C-46B2D3D0960C}" dt="2024-02-17T15:48:10.474" v="611" actId="1076"/>
          <ac:spMkLst>
            <pc:docMk/>
            <pc:sldMk cId="1542315565" sldId="308"/>
            <ac:spMk id="6" creationId="{B623ADBB-6DE4-505D-1FAC-8EFEF2D21189}"/>
          </ac:spMkLst>
        </pc:spChg>
        <pc:spChg chg="mod">
          <ac:chgData name="Sneha Jha" userId="ae742a2a326b0d7f" providerId="LiveId" clId="{DE21C273-B156-4DBB-807C-46B2D3D0960C}" dt="2024-02-17T15:02:12.896" v="511" actId="339"/>
          <ac:spMkLst>
            <pc:docMk/>
            <pc:sldMk cId="1542315565" sldId="308"/>
            <ac:spMk id="7" creationId="{B2E3781B-D0D1-7D74-CCAE-4F0F87130940}"/>
          </ac:spMkLst>
        </pc:spChg>
      </pc:sldChg>
      <pc:sldChg chg="modSp mod">
        <pc:chgData name="Sneha Jha" userId="ae742a2a326b0d7f" providerId="LiveId" clId="{DE21C273-B156-4DBB-807C-46B2D3D0960C}" dt="2024-02-16T01:51:53.999" v="27" actId="14100"/>
        <pc:sldMkLst>
          <pc:docMk/>
          <pc:sldMk cId="3354686100" sldId="310"/>
        </pc:sldMkLst>
        <pc:spChg chg="mod">
          <ac:chgData name="Sneha Jha" userId="ae742a2a326b0d7f" providerId="LiveId" clId="{DE21C273-B156-4DBB-807C-46B2D3D0960C}" dt="2024-02-16T01:51:53.999" v="27" actId="14100"/>
          <ac:spMkLst>
            <pc:docMk/>
            <pc:sldMk cId="3354686100" sldId="310"/>
            <ac:spMk id="11" creationId="{74EDE237-4C18-72AF-FC10-561376F0F6AF}"/>
          </ac:spMkLst>
        </pc:spChg>
      </pc:sldChg>
      <pc:sldChg chg="modSp mod">
        <pc:chgData name="Sneha Jha" userId="ae742a2a326b0d7f" providerId="LiveId" clId="{DE21C273-B156-4DBB-807C-46B2D3D0960C}" dt="2024-02-16T01:35:46.685" v="6" actId="14100"/>
        <pc:sldMkLst>
          <pc:docMk/>
          <pc:sldMk cId="3071748464" sldId="311"/>
        </pc:sldMkLst>
        <pc:spChg chg="mod">
          <ac:chgData name="Sneha Jha" userId="ae742a2a326b0d7f" providerId="LiveId" clId="{DE21C273-B156-4DBB-807C-46B2D3D0960C}" dt="2024-02-16T01:35:46.685" v="6" actId="14100"/>
          <ac:spMkLst>
            <pc:docMk/>
            <pc:sldMk cId="3071748464" sldId="311"/>
            <ac:spMk id="12" creationId="{71CB416C-5D13-E540-701C-E11BA9538E51}"/>
          </ac:spMkLst>
        </pc:spChg>
      </pc:sldChg>
      <pc:sldChg chg="addSp delSp modSp new mod ord">
        <pc:chgData name="Sneha Jha" userId="ae742a2a326b0d7f" providerId="LiveId" clId="{DE21C273-B156-4DBB-807C-46B2D3D0960C}" dt="2024-02-17T15:03:54.452" v="528" actId="164"/>
        <pc:sldMkLst>
          <pc:docMk/>
          <pc:sldMk cId="2819547370" sldId="313"/>
        </pc:sldMkLst>
        <pc:spChg chg="del">
          <ac:chgData name="Sneha Jha" userId="ae742a2a326b0d7f" providerId="LiveId" clId="{DE21C273-B156-4DBB-807C-46B2D3D0960C}" dt="2024-02-16T02:11:17.185" v="29" actId="478"/>
          <ac:spMkLst>
            <pc:docMk/>
            <pc:sldMk cId="2819547370" sldId="313"/>
            <ac:spMk id="2" creationId="{ACF6A8B1-7808-4EFB-B60D-CDFC9BEC2F1E}"/>
          </ac:spMkLst>
        </pc:spChg>
        <pc:spChg chg="del">
          <ac:chgData name="Sneha Jha" userId="ae742a2a326b0d7f" providerId="LiveId" clId="{DE21C273-B156-4DBB-807C-46B2D3D0960C}" dt="2024-02-16T02:11:13.919" v="28" actId="478"/>
          <ac:spMkLst>
            <pc:docMk/>
            <pc:sldMk cId="2819547370" sldId="313"/>
            <ac:spMk id="3" creationId="{7945BC5F-E9B7-3D15-D869-8D2E4DD3A7E5}"/>
          </ac:spMkLst>
        </pc:spChg>
        <pc:spChg chg="add mod">
          <ac:chgData name="Sneha Jha" userId="ae742a2a326b0d7f" providerId="LiveId" clId="{DE21C273-B156-4DBB-807C-46B2D3D0960C}" dt="2024-02-17T15:03:06.202" v="519" actId="339"/>
          <ac:spMkLst>
            <pc:docMk/>
            <pc:sldMk cId="2819547370" sldId="313"/>
            <ac:spMk id="4" creationId="{43B351E7-FB07-E8C3-181C-86EDFCB6F50C}"/>
          </ac:spMkLst>
        </pc:spChg>
        <pc:spChg chg="add mod">
          <ac:chgData name="Sneha Jha" userId="ae742a2a326b0d7f" providerId="LiveId" clId="{DE21C273-B156-4DBB-807C-46B2D3D0960C}" dt="2024-02-17T15:03:54.452" v="528" actId="164"/>
          <ac:spMkLst>
            <pc:docMk/>
            <pc:sldMk cId="2819547370" sldId="313"/>
            <ac:spMk id="6" creationId="{EC2A53D4-EC94-E3E7-5DE8-AE8E85585CFE}"/>
          </ac:spMkLst>
        </pc:spChg>
        <pc:grpChg chg="add mod">
          <ac:chgData name="Sneha Jha" userId="ae742a2a326b0d7f" providerId="LiveId" clId="{DE21C273-B156-4DBB-807C-46B2D3D0960C}" dt="2024-02-17T15:03:54.452" v="528" actId="164"/>
          <ac:grpSpMkLst>
            <pc:docMk/>
            <pc:sldMk cId="2819547370" sldId="313"/>
            <ac:grpSpMk id="24" creationId="{03988DF8-AE77-6A1E-13DB-A64ACE966583}"/>
          </ac:grpSpMkLst>
        </pc:grpChg>
        <pc:picChg chg="add mod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8" creationId="{05675C7E-C192-FD70-ACB0-83FEDEC6C790}"/>
          </ac:picMkLst>
        </pc:picChg>
        <pc:picChg chg="add del mod">
          <ac:chgData name="Sneha Jha" userId="ae742a2a326b0d7f" providerId="LiveId" clId="{DE21C273-B156-4DBB-807C-46B2D3D0960C}" dt="2024-02-17T14:50:20.245" v="265" actId="478"/>
          <ac:picMkLst>
            <pc:docMk/>
            <pc:sldMk cId="2819547370" sldId="313"/>
            <ac:picMk id="10" creationId="{5FDD99A7-7A76-3711-DC92-52E58F8ADEE2}"/>
          </ac:picMkLst>
        </pc:picChg>
        <pc:picChg chg="add mod modCrop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12" creationId="{A2F47E0C-2F1E-2216-AAF3-5FDF35B7222E}"/>
          </ac:picMkLst>
        </pc:picChg>
        <pc:picChg chg="add mod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13" creationId="{DB260D6F-5490-9792-0A41-AD181FC5613E}"/>
          </ac:picMkLst>
        </pc:picChg>
        <pc:picChg chg="add del mod">
          <ac:chgData name="Sneha Jha" userId="ae742a2a326b0d7f" providerId="LiveId" clId="{DE21C273-B156-4DBB-807C-46B2D3D0960C}" dt="2024-02-17T14:52:32.741" v="281" actId="478"/>
          <ac:picMkLst>
            <pc:docMk/>
            <pc:sldMk cId="2819547370" sldId="313"/>
            <ac:picMk id="15" creationId="{1F88DF77-FDAC-E6F5-F32E-12182D4C801A}"/>
          </ac:picMkLst>
        </pc:picChg>
        <pc:picChg chg="add mod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17" creationId="{94A582B7-0071-499E-84DF-08F9E8D931E2}"/>
          </ac:picMkLst>
        </pc:picChg>
        <pc:picChg chg="add del mod">
          <ac:chgData name="Sneha Jha" userId="ae742a2a326b0d7f" providerId="LiveId" clId="{DE21C273-B156-4DBB-807C-46B2D3D0960C}" dt="2024-02-17T14:54:21.377" v="291" actId="478"/>
          <ac:picMkLst>
            <pc:docMk/>
            <pc:sldMk cId="2819547370" sldId="313"/>
            <ac:picMk id="19" creationId="{64971926-43C2-F0FD-93BC-58F58DDDBB76}"/>
          </ac:picMkLst>
        </pc:picChg>
        <pc:picChg chg="add mod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21" creationId="{19926AF3-EA97-9740-295D-49FB955C17F1}"/>
          </ac:picMkLst>
        </pc:picChg>
        <pc:picChg chg="add mod modCrop">
          <ac:chgData name="Sneha Jha" userId="ae742a2a326b0d7f" providerId="LiveId" clId="{DE21C273-B156-4DBB-807C-46B2D3D0960C}" dt="2024-02-17T15:03:54.452" v="528" actId="164"/>
          <ac:picMkLst>
            <pc:docMk/>
            <pc:sldMk cId="2819547370" sldId="313"/>
            <ac:picMk id="23" creationId="{4C40A753-A6D5-9B2F-D1D9-22B07F3123E1}"/>
          </ac:picMkLst>
        </pc:picChg>
        <pc:picChg chg="add mod">
          <ac:chgData name="Sneha Jha" userId="ae742a2a326b0d7f" providerId="LiveId" clId="{DE21C273-B156-4DBB-807C-46B2D3D0960C}" dt="2024-02-17T14:47:16.726" v="250" actId="1076"/>
          <ac:picMkLst>
            <pc:docMk/>
            <pc:sldMk cId="2819547370" sldId="313"/>
            <ac:picMk id="6146" creationId="{E7C63228-85AB-D436-A627-38372686D2DE}"/>
          </ac:picMkLst>
        </pc:picChg>
        <pc:picChg chg="add">
          <ac:chgData name="Sneha Jha" userId="ae742a2a326b0d7f" providerId="LiveId" clId="{DE21C273-B156-4DBB-807C-46B2D3D0960C}" dt="2024-02-17T14:47:31.617" v="254"/>
          <ac:picMkLst>
            <pc:docMk/>
            <pc:sldMk cId="2819547370" sldId="313"/>
            <ac:picMk id="6148" creationId="{B22B88F9-99D9-E9AF-6EBE-63BAFE8FF460}"/>
          </ac:picMkLst>
        </pc:picChg>
        <pc:picChg chg="add del mod">
          <ac:chgData name="Sneha Jha" userId="ae742a2a326b0d7f" providerId="LiveId" clId="{DE21C273-B156-4DBB-807C-46B2D3D0960C}" dt="2024-02-17T14:49:00.731" v="258" actId="478"/>
          <ac:picMkLst>
            <pc:docMk/>
            <pc:sldMk cId="2819547370" sldId="313"/>
            <ac:picMk id="6150" creationId="{8FD7D4FA-8406-C87A-E916-853B1C0C3F91}"/>
          </ac:picMkLst>
        </pc:picChg>
      </pc:sldChg>
      <pc:sldChg chg="add">
        <pc:chgData name="Sneha Jha" userId="ae742a2a326b0d7f" providerId="LiveId" clId="{DE21C273-B156-4DBB-807C-46B2D3D0960C}" dt="2024-02-17T14:35:31.893" v="63" actId="2890"/>
        <pc:sldMkLst>
          <pc:docMk/>
          <pc:sldMk cId="2550751174" sldId="314"/>
        </pc:sldMkLst>
      </pc:sldChg>
      <pc:sldChg chg="addSp delSp modSp new mod">
        <pc:chgData name="Sneha Jha" userId="ae742a2a326b0d7f" providerId="LiveId" clId="{DE21C273-B156-4DBB-807C-46B2D3D0960C}" dt="2024-02-17T15:27:27.868" v="596" actId="1076"/>
        <pc:sldMkLst>
          <pc:docMk/>
          <pc:sldMk cId="670502200" sldId="315"/>
        </pc:sldMkLst>
        <pc:spChg chg="del mod">
          <ac:chgData name="Sneha Jha" userId="ae742a2a326b0d7f" providerId="LiveId" clId="{DE21C273-B156-4DBB-807C-46B2D3D0960C}" dt="2024-02-17T15:15:19.766" v="577" actId="478"/>
          <ac:spMkLst>
            <pc:docMk/>
            <pc:sldMk cId="670502200" sldId="315"/>
            <ac:spMk id="2" creationId="{D1712746-A27C-3F7F-6470-E9D5EC24A3EF}"/>
          </ac:spMkLst>
        </pc:spChg>
        <pc:spChg chg="del">
          <ac:chgData name="Sneha Jha" userId="ae742a2a326b0d7f" providerId="LiveId" clId="{DE21C273-B156-4DBB-807C-46B2D3D0960C}" dt="2024-02-17T15:15:23.039" v="578" actId="478"/>
          <ac:spMkLst>
            <pc:docMk/>
            <pc:sldMk cId="670502200" sldId="315"/>
            <ac:spMk id="3" creationId="{F4B342BF-6F26-D6E9-6667-1DF89FF829A4}"/>
          </ac:spMkLst>
        </pc:spChg>
        <pc:picChg chg="add del mod">
          <ac:chgData name="Sneha Jha" userId="ae742a2a326b0d7f" providerId="LiveId" clId="{DE21C273-B156-4DBB-807C-46B2D3D0960C}" dt="2024-02-17T15:20:58.533" v="583" actId="478"/>
          <ac:picMkLst>
            <pc:docMk/>
            <pc:sldMk cId="670502200" sldId="315"/>
            <ac:picMk id="5" creationId="{53A2F243-CCD4-A919-BE4F-9AE1E8472B85}"/>
          </ac:picMkLst>
        </pc:picChg>
        <pc:picChg chg="add del mod">
          <ac:chgData name="Sneha Jha" userId="ae742a2a326b0d7f" providerId="LiveId" clId="{DE21C273-B156-4DBB-807C-46B2D3D0960C}" dt="2024-02-17T15:22:16.213" v="588" actId="478"/>
          <ac:picMkLst>
            <pc:docMk/>
            <pc:sldMk cId="670502200" sldId="315"/>
            <ac:picMk id="7" creationId="{4433CB94-766E-D155-3D93-71DE16514198}"/>
          </ac:picMkLst>
        </pc:picChg>
        <pc:picChg chg="add mod">
          <ac:chgData name="Sneha Jha" userId="ae742a2a326b0d7f" providerId="LiveId" clId="{DE21C273-B156-4DBB-807C-46B2D3D0960C}" dt="2024-02-17T15:27:27.868" v="596" actId="1076"/>
          <ac:picMkLst>
            <pc:docMk/>
            <pc:sldMk cId="670502200" sldId="315"/>
            <ac:picMk id="9" creationId="{C4C7DCE1-66F0-D335-2110-45E265AF1AF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BD18-299B-D085-7F56-B02C7F438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C6F36-E0BE-6350-A96A-63DDA8320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946C3-4F08-FC5B-9EB2-1578E309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CB042-424F-BF4E-24EF-BFD19A44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8E9BB-ED16-6E92-BDE9-8DB9D2A7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1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EAE-CF1A-89C6-A276-08F642D7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8B5BA-BBA2-F857-8485-9D3CD2E93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F4C8E-C4D7-2F4B-48EF-40213AD9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D541-E064-C86A-D458-DA0CF8AC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F596C-D0EB-1BC4-DD10-71031886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673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49B30-678A-AE19-4075-7BB6CCE4F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AB64E-205A-3374-4B53-947C495A9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9BBDE-8BC3-2A07-5FD1-A04DD504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246C9-D08C-9D41-7787-846384F0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8E21E-1CEB-8B4D-321D-34AED51D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720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8290-D8BE-AB2A-069F-048DF83C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C9543-47BB-B7D4-1AE3-63BF39523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54B7-3D08-8A0D-5B6C-5939E802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2A86-CC37-F62A-A457-F1A5235A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30A99-5CAA-2135-9C6D-0D71C84F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2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4CC9-488E-B450-5D7A-A26FFC79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366E7-F762-1F66-C89B-741F0FD1F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1E5B-DABD-D674-359E-6EA52BC4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AC1FC-DA31-63AE-992E-8776054C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1425C-B564-A129-7C9E-7A17C0D0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9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DCC9-54F0-F7BB-C82D-73FEAFFD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58F1C-DE2D-D457-DCF5-140B8E74F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BE5A-1520-539F-E71D-E7CD2B2C1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F2E5F-8ADD-2981-2A9C-2BE60818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3EAB1-2C79-6DE4-0B34-471325B3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4A6FD-B6CF-8193-6FBF-112A19A1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4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118-F65F-194D-C6AC-BEFACC4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45986-431E-C2DE-9DB8-289647EC0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D3250-A80F-DF17-F19F-35B4A333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F9371-7BDF-83FC-7BDE-318071A10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FF198-F380-91D3-E485-8BB93885D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3AF55-9976-A773-76AF-2F23470D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49111-8816-1F78-EB0C-CA5B1A07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40FCEF-238D-02B2-0402-01347767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9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BB92-8DCC-E3CF-F57C-61709721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9135D-590C-C3ED-02D6-ED1FF3FE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89727-271E-CBC0-99F5-1F55BBE3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DCA01-F8DB-C638-B1CD-FA78DB61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1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724ED-D537-E006-6221-0751542B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012FF-0F6E-6A6D-EB4D-F5AA1CC7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3956B-892B-39A5-F41A-C5ED53D1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3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69C-5149-085A-F750-17E02584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1454-9B75-FEB2-EED0-E43901242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778A1-9505-FC15-59C5-733B534C5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E97E-7F85-7955-F667-D69372FC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F5AE6-65C6-379B-D4C2-DA066871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8E956-057A-D571-F63D-E9C5581B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308F-4E76-A042-133A-48D77D43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6BA82-1A38-D953-6CCB-CB565F9E4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4C616-D627-BF27-E538-DB6A06F2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162B7-1FAB-C6DF-1EC4-102D590B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23AF6-B327-E9D1-92D1-C25DA973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8CD09-307F-E5D6-7F74-BA2EF6BA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0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73121-1A72-D714-A21F-F2D6E430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E5298-0314-BCF1-9EDF-104243AA4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8E06E-66C9-0A80-DAC7-8D2FF3F0D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0EF9-A023-DF94-78E9-68D747A17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ADD3-1F38-AE7C-A266-FEEE20B6C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2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28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3010" y="2017770"/>
            <a:ext cx="5648123" cy="1647957"/>
          </a:xfrm>
          <a:solidFill>
            <a:schemeClr val="bg1"/>
          </a:solidFill>
        </p:spPr>
        <p:txBody>
          <a:bodyPr anchor="b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Analysing the Relationship Between Crude Oil Prices and Airline Profitability</a:t>
            </a:r>
            <a:endParaRPr lang="en-IN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65727"/>
            <a:ext cx="3205640" cy="420618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– 8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8B22283-0625-7166-A045-D968EAA03B09}"/>
              </a:ext>
            </a:extLst>
          </p:cNvPr>
          <p:cNvSpPr txBox="1">
            <a:spLocks/>
          </p:cNvSpPr>
          <p:nvPr/>
        </p:nvSpPr>
        <p:spPr>
          <a:xfrm>
            <a:off x="242048" y="4258235"/>
            <a:ext cx="2411505" cy="225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AMIR S.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DAVID S.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 FIKRE B.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 SNEHA K.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ED0B1-0B3C-F430-000E-AB191F821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C26C93-21F5-FE63-3FAA-E7350E9CB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22" y="470280"/>
            <a:ext cx="1759322" cy="103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B07772-6199-E133-DE74-575552D26144}"/>
              </a:ext>
            </a:extLst>
          </p:cNvPr>
          <p:cNvSpPr/>
          <p:nvPr/>
        </p:nvSpPr>
        <p:spPr>
          <a:xfrm>
            <a:off x="2933962" y="327560"/>
            <a:ext cx="277847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Ethiopian Airlines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B416C-5D13-E540-701C-E11BA9538E51}"/>
              </a:ext>
            </a:extLst>
          </p:cNvPr>
          <p:cNvSpPr txBox="1"/>
          <p:nvPr/>
        </p:nvSpPr>
        <p:spPr>
          <a:xfrm>
            <a:off x="885890" y="5431703"/>
            <a:ext cx="7089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6.Ethiopian Airlines</a:t>
            </a:r>
            <a:r>
              <a:rPr lang="en-IN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Consistently profitable, with a peak in 2022 ($6.10 billion).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Demonstrated resilience.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C7386-B3B4-FD52-E667-A8DE6331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44" y="2006600"/>
            <a:ext cx="4883356" cy="3268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8723BB-A2F2-3491-ED30-ED61782B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1" y="2006599"/>
            <a:ext cx="463742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4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81BF4-4C88-63E7-EA36-9E1F68EF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060" y="182921"/>
            <a:ext cx="1642782" cy="969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156397-8087-0383-04A0-85C9D07859E2}"/>
              </a:ext>
            </a:extLst>
          </p:cNvPr>
          <p:cNvSpPr/>
          <p:nvPr/>
        </p:nvSpPr>
        <p:spPr>
          <a:xfrm>
            <a:off x="3185843" y="91808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Emirates Airlines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6BDC7-11C1-93F5-9E47-403848A71606}"/>
              </a:ext>
            </a:extLst>
          </p:cNvPr>
          <p:cNvSpPr txBox="1"/>
          <p:nvPr/>
        </p:nvSpPr>
        <p:spPr>
          <a:xfrm>
            <a:off x="1368783" y="5501484"/>
            <a:ext cx="5067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7. </a:t>
            </a:r>
            <a:r>
              <a:rPr lang="en-IN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Emirates Airlines</a:t>
            </a:r>
            <a:r>
              <a:rPr lang="en-IN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1. 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Faced losses in 2021 (-$5.45 billion).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Their financial performance has been mixed.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98E96F-E34B-2A09-2976-5066FEF2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004" y="1864988"/>
            <a:ext cx="5036132" cy="3333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DD63C1-8AAC-3DC7-71B0-CA7894D8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54" y="1864988"/>
            <a:ext cx="4855048" cy="333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8A8D4-765E-E25E-67BE-93B3176CA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DC7176-2FB8-D912-C065-670601FD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29" y="419261"/>
            <a:ext cx="1642783" cy="9692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6803E2-7053-B071-3FBE-C2B97A5923AE}"/>
              </a:ext>
            </a:extLst>
          </p:cNvPr>
          <p:cNvSpPr/>
          <p:nvPr/>
        </p:nvSpPr>
        <p:spPr>
          <a:xfrm>
            <a:off x="3195758" y="199097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LATAM Airlines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BDB6B-2EEF-C755-CA69-C7A14391A667}"/>
              </a:ext>
            </a:extLst>
          </p:cNvPr>
          <p:cNvSpPr txBox="1"/>
          <p:nvPr/>
        </p:nvSpPr>
        <p:spPr>
          <a:xfrm>
            <a:off x="1114158" y="5581308"/>
            <a:ext cx="8571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8. </a:t>
            </a:r>
            <a:r>
              <a:rPr lang="en-IN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LATAM Airlines</a:t>
            </a:r>
            <a:r>
              <a:rPr lang="en-IN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1.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</a:t>
            </a:r>
            <a:r>
              <a:rPr lang="en-US" sz="18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Experienced significant losses in 2020 and 2021(&gt;-$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4</a:t>
            </a:r>
            <a:r>
              <a:rPr lang="en-US" sz="18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.55 billion).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Managed to stay profitable.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6CE09-307D-84AF-A967-5B3541EEC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1" y="2021424"/>
            <a:ext cx="4686802" cy="3240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FD1F9-EED9-7924-A066-1CFE67F0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124" y="2001779"/>
            <a:ext cx="5133410" cy="32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56603A-65D8-91E0-7218-7C111623350A}"/>
              </a:ext>
            </a:extLst>
          </p:cNvPr>
          <p:cNvSpPr/>
          <p:nvPr/>
        </p:nvSpPr>
        <p:spPr>
          <a:xfrm>
            <a:off x="2393440" y="762919"/>
            <a:ext cx="40785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Global Airlines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5F349-D540-59E0-F742-A56913FC8855}"/>
              </a:ext>
            </a:extLst>
          </p:cNvPr>
          <p:cNvSpPr txBox="1"/>
          <p:nvPr/>
        </p:nvSpPr>
        <p:spPr>
          <a:xfrm>
            <a:off x="847473" y="5378727"/>
            <a:ext cx="850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All Airlines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In 2020, they faced a net loss of </a:t>
            </a: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-$137.7 billion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 due to Covid-19 restrictions.</a:t>
            </a:r>
            <a:endParaRPr lang="en-US" sz="1600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Their revenue figures have fluctuated over the years.</a:t>
            </a: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C3FF91-18EB-8BA3-5E79-8591709A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024" y="1978023"/>
            <a:ext cx="4645817" cy="32323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618FA9-4C43-A7D1-8E40-85E5BC9A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37" y="1842242"/>
            <a:ext cx="5196526" cy="3503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4D6F47-ED35-4E6D-7265-3B2EB8B9E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233" y="402055"/>
            <a:ext cx="2202446" cy="123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115C45-E644-A9F6-FF60-4C6481DE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2" y="2108199"/>
            <a:ext cx="6546202" cy="3412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352B3D-8658-0C56-2BF6-FB5FE05CDD68}"/>
              </a:ext>
            </a:extLst>
          </p:cNvPr>
          <p:cNvSpPr/>
          <p:nvPr/>
        </p:nvSpPr>
        <p:spPr>
          <a:xfrm>
            <a:off x="1578624" y="351497"/>
            <a:ext cx="875070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Correlation between Crude oil Price and Airlines Profit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5630C-40FE-436B-DCC8-1E9446AA19FB}"/>
              </a:ext>
            </a:extLst>
          </p:cNvPr>
          <p:cNvSpPr txBox="1"/>
          <p:nvPr/>
        </p:nvSpPr>
        <p:spPr>
          <a:xfrm>
            <a:off x="6722444" y="1674936"/>
            <a:ext cx="539326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Emirates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Weak positive correlation (0.15). Slightly better performance when oil prices rise.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Air France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Weak positive correlation (0.21). Follows oil price trends.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Qantas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Moderate positive correlation (0.37). Sensitive to oil price changes.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Ethiopian Airlines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Moderate positive correlation (0.36). Influenced by crude oil prices.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American Airlines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Very weak positive correlation (0.03). Other factors play a role.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Nippon Airways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Strong positive correlation (0.55). Highly sensitive to oil prices.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British Airways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Weak positive correlation (0.09). Somewhat influenced by oil prices.</a:t>
            </a:r>
          </a:p>
          <a:p>
            <a:pPr algn="l">
              <a:buFont typeface="+mj-lt"/>
              <a:buAutoNum type="arabicPeriod"/>
            </a:pP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LATAM Airlines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Moderate positive correlation (0.33). Relatively well-performing with oil price increases.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911D7-2379-8BE1-ED51-9F0A31750A1A}"/>
              </a:ext>
            </a:extLst>
          </p:cNvPr>
          <p:cNvSpPr txBox="1"/>
          <p:nvPr/>
        </p:nvSpPr>
        <p:spPr>
          <a:xfrm>
            <a:off x="338667" y="6402401"/>
            <a:ext cx="5130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111111"/>
                </a:solidFill>
                <a:effectLst/>
                <a:latin typeface="-apple-system"/>
              </a:rPr>
              <a:t>**Correlation doesn’t imply causation. Other factors also impact airline performance.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38480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C7DCE1-66F0-D335-2110-45E265AF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67" y="1058333"/>
            <a:ext cx="7124954" cy="4741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050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6AB6D-2EF5-0D2E-4A52-171368F5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E80E40-93AE-AB6E-D161-45173C120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906" y1="40625" x2="48125" y2="62813"/>
                        <a14:foregroundMark x1="47500" y1="44063" x2="66250" y2="54219"/>
                        <a14:foregroundMark x1="79375" y1="49844" x2="74219" y2="68438"/>
                        <a14:foregroundMark x1="44844" y1="80781" x2="67188" y2="76094"/>
                        <a14:foregroundMark x1="84531" y1="47031" x2="86094" y2="48125"/>
                        <a14:foregroundMark x1="79844" y1="57969" x2="75000" y2="69375"/>
                        <a14:foregroundMark x1="80156" y1="58906" x2="75781" y2="69063"/>
                        <a14:foregroundMark x1="45781" y1="81094" x2="68125" y2="77031"/>
                        <a14:foregroundMark x1="46719" y1="81563" x2="69375" y2="78125"/>
                        <a14:foregroundMark x1="80469" y1="59219" x2="73594" y2="75625"/>
                        <a14:foregroundMark x1="69375" y1="77656" x2="74219" y2="75781"/>
                        <a14:foregroundMark x1="68750" y1="78906" x2="81094" y2="61563"/>
                        <a14:foregroundMark x1="79688" y1="48594" x2="81719" y2="61250"/>
                        <a14:foregroundMark x1="81094" y1="63281" x2="56094" y2="82500"/>
                        <a14:foregroundMark x1="46875" y1="81875" x2="56875" y2="83125"/>
                        <a14:foregroundMark x1="58125" y1="82188" x2="70781" y2="79688"/>
                        <a14:foregroundMark x1="71875" y1="79063" x2="79531" y2="70781"/>
                        <a14:foregroundMark x1="81563" y1="64375" x2="78594" y2="73125"/>
                        <a14:foregroundMark x1="25313" y1="50313" x2="25781" y2="62500"/>
                        <a14:foregroundMark x1="43594" y1="28281" x2="44688" y2="28438"/>
                        <a14:backgroundMark x1="81875" y1="62031" x2="68594" y2="80625"/>
                        <a14:backgroundMark x1="80313" y1="66406" x2="73125" y2="78125"/>
                        <a14:backgroundMark x1="75625" y1="73125" x2="72188" y2="78906"/>
                        <a14:backgroundMark x1="81719" y1="58906" x2="80781" y2="63438"/>
                        <a14:backgroundMark x1="47031" y1="81875" x2="58594" y2="82656"/>
                        <a14:backgroundMark x1="48125" y1="82813" x2="57031" y2="83281"/>
                        <a14:backgroundMark x1="48125" y1="83125" x2="57031" y2="82813"/>
                        <a14:backgroundMark x1="58281" y1="82344" x2="72188" y2="79219"/>
                        <a14:backgroundMark x1="79844" y1="70625" x2="78438" y2="72969"/>
                        <a14:backgroundMark x1="80313" y1="66563" x2="81250" y2="70000"/>
                        <a14:backgroundMark x1="80469" y1="65313" x2="84688" y2="66719"/>
                        <a14:backgroundMark x1="77344" y1="69531" x2="83438" y2="70625"/>
                        <a14:backgroundMark x1="78438" y1="72031" x2="76406" y2="74219"/>
                        <a14:backgroundMark x1="81875" y1="64219" x2="80313" y2="67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435" y="1161208"/>
            <a:ext cx="4250266" cy="4272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7FB51-679B-EA27-A0E6-76F82E01E6FF}"/>
              </a:ext>
            </a:extLst>
          </p:cNvPr>
          <p:cNvSpPr txBox="1"/>
          <p:nvPr/>
        </p:nvSpPr>
        <p:spPr>
          <a:xfrm>
            <a:off x="7867647" y="3275505"/>
            <a:ext cx="3985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Technological Advances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Advances in extraction techniques (e.g., fracking) impact supply levels. Innovations in renewable energy sources can also influence oil demand.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CACB5-10C2-B72D-5508-285F4AF2A90B}"/>
              </a:ext>
            </a:extLst>
          </p:cNvPr>
          <p:cNvSpPr txBox="1"/>
          <p:nvPr/>
        </p:nvSpPr>
        <p:spPr>
          <a:xfrm>
            <a:off x="364068" y="245533"/>
            <a:ext cx="6798734" cy="461665"/>
          </a:xfrm>
          <a:prstGeom prst="rect">
            <a:avLst/>
          </a:prstGeom>
          <a:solidFill>
            <a:srgbClr val="002060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-apple-system"/>
              </a:rPr>
              <a:t>R</a:t>
            </a:r>
            <a:r>
              <a:rPr lang="en-US" sz="2400" b="1" i="0" u="sng" dirty="0">
                <a:solidFill>
                  <a:schemeClr val="bg1"/>
                </a:solidFill>
                <a:effectLst/>
                <a:latin typeface="-apple-system"/>
              </a:rPr>
              <a:t>easons behind the fluctuations in crude oil prices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24516-20B0-5158-C686-10F54DD41425}"/>
              </a:ext>
            </a:extLst>
          </p:cNvPr>
          <p:cNvSpPr txBox="1"/>
          <p:nvPr/>
        </p:nvSpPr>
        <p:spPr>
          <a:xfrm>
            <a:off x="169337" y="1010736"/>
            <a:ext cx="4610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Supply and Demand Dynamics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Crude oil prices are driven by global supply and demand. When demand outstrips supply, prices climb; conversely, oversupply leads to price drops.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6235C-B1E8-416E-B1B1-A8B9DD82DEDA}"/>
              </a:ext>
            </a:extLst>
          </p:cNvPr>
          <p:cNvSpPr txBox="1"/>
          <p:nvPr/>
        </p:nvSpPr>
        <p:spPr>
          <a:xfrm>
            <a:off x="174633" y="3297282"/>
            <a:ext cx="4104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Geopolitical Events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Regional conflicts, like those in the Middle East, disrupt oil supply chains, affecting prices. Tensions between major oil producers can cause price fluctuations.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F4EF-5E6E-D73D-ACB1-6855A1799A6C}"/>
              </a:ext>
            </a:extLst>
          </p:cNvPr>
          <p:cNvSpPr txBox="1"/>
          <p:nvPr/>
        </p:nvSpPr>
        <p:spPr>
          <a:xfrm>
            <a:off x="7882468" y="761954"/>
            <a:ext cx="40555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 Economic Growth and Recession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br>
              <a:rPr lang="en-US" dirty="0"/>
            </a:b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Economic growth influences energy demand, impacting oil prices. Expansion drives up demand, pushing prices higher, while recessions reduce demand, causing prices to fall.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BCA47-6C30-A76C-A7A8-99D29A8E0BDE}"/>
              </a:ext>
            </a:extLst>
          </p:cNvPr>
          <p:cNvSpPr txBox="1"/>
          <p:nvPr/>
        </p:nvSpPr>
        <p:spPr>
          <a:xfrm>
            <a:off x="4108978" y="5103674"/>
            <a:ext cx="4374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Speculation and Financial Markets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Traders and investors speculate on oil futures, affecting short-term prices. Financial markets, currency fluctuations, and interest rates also play a role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48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8228-8766-C0D0-4883-FCB572BF5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A6D746-924F-782A-B004-3CD8EFE8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99" y="2368864"/>
            <a:ext cx="5256868" cy="26284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0AB82B-DD6B-1A5A-3B76-017B590DC008}"/>
              </a:ext>
            </a:extLst>
          </p:cNvPr>
          <p:cNvSpPr txBox="1"/>
          <p:nvPr/>
        </p:nvSpPr>
        <p:spPr>
          <a:xfrm>
            <a:off x="8168215" y="4939834"/>
            <a:ext cx="381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Regulations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Different countries’ regulations affect costs and operations.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A81FC-C55C-A361-2F1A-36ECFC65801E}"/>
              </a:ext>
            </a:extLst>
          </p:cNvPr>
          <p:cNvSpPr txBox="1"/>
          <p:nvPr/>
        </p:nvSpPr>
        <p:spPr>
          <a:xfrm>
            <a:off x="364068" y="245533"/>
            <a:ext cx="8043332" cy="461665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0" u="sng" dirty="0">
                <a:solidFill>
                  <a:schemeClr val="bg1"/>
                </a:solidFill>
                <a:effectLst/>
                <a:latin typeface="-apple-system"/>
              </a:rPr>
              <a:t>Relation between Airline profitability and Crude oil prices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AF8ED-FBC1-90A8-6BA4-64ABEEA0CC57}"/>
              </a:ext>
            </a:extLst>
          </p:cNvPr>
          <p:cNvSpPr txBox="1"/>
          <p:nvPr/>
        </p:nvSpPr>
        <p:spPr>
          <a:xfrm>
            <a:off x="59267" y="1005472"/>
            <a:ext cx="42502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Fuel Costs and Profitability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-apple-system"/>
              </a:rPr>
              <a:t>Fuel costs</a:t>
            </a:r>
            <a:r>
              <a:rPr lang="en-US" b="0" i="0" dirty="0">
                <a:effectLst/>
                <a:latin typeface="-apple-system"/>
              </a:rPr>
              <a:t> significantly impact airlines’ profitability. It is the largest operating cost, accounting for around 25% of total costs.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When crude oil prices rise, airlines face higher fuel expenses, leading to reduced profitability.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B1960-DC76-62A5-4FFC-4106E8D62C1B}"/>
              </a:ext>
            </a:extLst>
          </p:cNvPr>
          <p:cNvSpPr txBox="1"/>
          <p:nvPr/>
        </p:nvSpPr>
        <p:spPr>
          <a:xfrm>
            <a:off x="205321" y="4939834"/>
            <a:ext cx="4104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Passenger Demand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Economic conditions and global events affect passenger numbers. Reduced demand during crises impacts revenue.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3ADBB-6DE4-505D-1FAC-8EFEF2D21189}"/>
              </a:ext>
            </a:extLst>
          </p:cNvPr>
          <p:cNvSpPr txBox="1"/>
          <p:nvPr/>
        </p:nvSpPr>
        <p:spPr>
          <a:xfrm>
            <a:off x="7517336" y="1054927"/>
            <a:ext cx="4469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Impact of COVID-19 and Fuel Prices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</a:t>
            </a:r>
          </a:p>
          <a:p>
            <a:pPr marL="342900" indent="-342900" algn="l">
              <a:buAutoNum type="arabicPeriod"/>
            </a:pPr>
            <a:r>
              <a:rPr lang="en-US" b="0" i="0" dirty="0">
                <a:effectLst/>
                <a:latin typeface="-apple-system"/>
              </a:rPr>
              <a:t>The pandemic severely affected airlines in 2020, resulting in substantial losses.</a:t>
            </a:r>
          </a:p>
          <a:p>
            <a:pPr marL="342900" indent="-342900" algn="l">
              <a:buAutoNum type="arabicPeriod"/>
            </a:pPr>
            <a:endParaRPr lang="en-US" b="0" i="0" dirty="0">
              <a:effectLst/>
              <a:latin typeface="-apple-system"/>
            </a:endParaRPr>
          </a:p>
          <a:p>
            <a:pPr algn="l"/>
            <a:r>
              <a:rPr lang="en-US" b="0" i="0" dirty="0">
                <a:effectLst/>
                <a:latin typeface="-apple-system"/>
              </a:rPr>
              <a:t>2. Rising fuel prices compound the challenge, especially when demand is still recovering.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BC481-AEAB-77F3-EE4B-336FA9209251}"/>
              </a:ext>
            </a:extLst>
          </p:cNvPr>
          <p:cNvSpPr txBox="1"/>
          <p:nvPr/>
        </p:nvSpPr>
        <p:spPr>
          <a:xfrm>
            <a:off x="4309533" y="5009072"/>
            <a:ext cx="3904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Operational Efficiency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effectLst/>
                <a:latin typeface="-apple-system"/>
              </a:rPr>
              <a:t>Efficient operations (e.g., crew utilization, turnaround times) influence costs and profits.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3781B-D0D1-7D74-CCAE-4F0F87130940}"/>
              </a:ext>
            </a:extLst>
          </p:cNvPr>
          <p:cNvSpPr txBox="1"/>
          <p:nvPr/>
        </p:nvSpPr>
        <p:spPr>
          <a:xfrm>
            <a:off x="364068" y="3857158"/>
            <a:ext cx="6324599" cy="461665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0" u="sng" dirty="0">
                <a:solidFill>
                  <a:schemeClr val="bg1"/>
                </a:solidFill>
                <a:effectLst/>
                <a:latin typeface="-apple-system"/>
              </a:rPr>
              <a:t>Other reasons impacting Airline profitability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1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B351E7-FB07-E8C3-181C-86EDFCB6F50C}"/>
              </a:ext>
            </a:extLst>
          </p:cNvPr>
          <p:cNvSpPr/>
          <p:nvPr/>
        </p:nvSpPr>
        <p:spPr>
          <a:xfrm>
            <a:off x="245534" y="445060"/>
            <a:ext cx="10447867" cy="52322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Data Collection, Cleaning and Inputting Process</a:t>
            </a:r>
            <a:endParaRPr lang="en-US" sz="28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988DF8-AE77-6A1E-13DB-A64ACE966583}"/>
              </a:ext>
            </a:extLst>
          </p:cNvPr>
          <p:cNvGrpSpPr/>
          <p:nvPr/>
        </p:nvGrpSpPr>
        <p:grpSpPr>
          <a:xfrm>
            <a:off x="366709" y="1271951"/>
            <a:ext cx="10532536" cy="5355312"/>
            <a:chOff x="366709" y="1271951"/>
            <a:chExt cx="10532536" cy="53553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2A53D4-EC94-E3E7-5DE8-AE8E85585CFE}"/>
                </a:ext>
              </a:extLst>
            </p:cNvPr>
            <p:cNvSpPr txBox="1"/>
            <p:nvPr/>
          </p:nvSpPr>
          <p:spPr>
            <a:xfrm>
              <a:off x="366709" y="1271951"/>
              <a:ext cx="10532536" cy="53553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0" dirty="0">
                  <a:solidFill>
                    <a:srgbClr val="C00000"/>
                  </a:solidFill>
                  <a:effectLst/>
                  <a:latin typeface="-apple-system"/>
                </a:rPr>
                <a:t>Data Sources:</a:t>
              </a: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 Crude Oil Price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: 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Sourced from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Macrotrends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-apple-system"/>
                </a:rPr>
                <a:t> All Airlines: </a:t>
              </a:r>
              <a:r>
                <a:rPr lang="en-US" sz="1600" dirty="0">
                  <a:solidFill>
                    <a:srgbClr val="111111"/>
                  </a:solidFill>
                  <a:latin typeface="-apple-system"/>
                </a:rPr>
                <a:t>Data is sourced from </a:t>
              </a:r>
              <a:r>
                <a:rPr lang="en-US" sz="1600" b="1" dirty="0">
                  <a:solidFill>
                    <a:srgbClr val="111111"/>
                  </a:solidFill>
                  <a:latin typeface="-apple-system"/>
                </a:rPr>
                <a:t>Statista.</a:t>
              </a:r>
            </a:p>
            <a:p>
              <a:pPr algn="l">
                <a:buFont typeface="+mj-lt"/>
                <a:buAutoNum type="arabicPeriod"/>
              </a:pPr>
              <a:endParaRPr lang="en-US" sz="1600" b="1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 American Airlines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, </a:t>
              </a: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Air France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, and </a:t>
              </a: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LATAM Airlines Profit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: 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Also obtained from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Macrotrends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  </a:t>
              </a:r>
            </a:p>
            <a:p>
              <a:pPr algn="l">
                <a:buFont typeface="+mj-lt"/>
                <a:buAutoNum type="arabicPeriod"/>
              </a:pP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 All Nippon Airways Profit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: 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Referenced the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official annual report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 Qantas Airways Profit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: 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Data retrieved from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Companies Market Cap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British Airways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, </a:t>
              </a: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Ethiopian Airlines</a:t>
              </a:r>
              <a:r>
                <a:rPr lang="en-US" sz="16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, and </a:t>
              </a:r>
              <a:r>
                <a:rPr lang="en-US" sz="1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-apple-system"/>
                </a:rPr>
                <a:t>Emirates Airlines Profit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: Information extracted from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Wikipedia and validated from Company website.</a:t>
              </a:r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/>
              <a:endParaRPr lang="en-US" sz="1600" dirty="0">
                <a:solidFill>
                  <a:srgbClr val="111111"/>
                </a:solidFill>
                <a:latin typeface="-apple-system"/>
              </a:endParaRPr>
            </a:p>
            <a:p>
              <a:pPr algn="l"/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/>
              <a:r>
                <a:rPr lang="en-US" b="1" i="0" dirty="0">
                  <a:solidFill>
                    <a:srgbClr val="C00000"/>
                  </a:solidFill>
                  <a:effectLst/>
                  <a:latin typeface="-apple-system"/>
                </a:rPr>
                <a:t>Currency Conversion: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 To ensure consistency, profit data for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Ethiopian Airlines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,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All Nippon Airways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,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British Airways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, and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Emirates Airlines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 was converted to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US dollars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.</a:t>
              </a:r>
            </a:p>
            <a:p>
              <a:pPr algn="l"/>
              <a:endParaRPr lang="en-US" sz="1600" b="0" i="0" dirty="0">
                <a:solidFill>
                  <a:srgbClr val="111111"/>
                </a:solidFill>
                <a:effectLst/>
                <a:latin typeface="-apple-system"/>
              </a:endParaRPr>
            </a:p>
            <a:p>
              <a:pPr algn="l"/>
              <a:r>
                <a:rPr lang="en-US" b="1" i="0" dirty="0">
                  <a:solidFill>
                    <a:srgbClr val="C00000"/>
                  </a:solidFill>
                  <a:effectLst/>
                  <a:latin typeface="-apple-system"/>
                </a:rPr>
                <a:t>Data Inputting Process: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 Due to the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speed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 and </a:t>
              </a:r>
              <a:r>
                <a:rPr lang="en-US" sz="1600" b="1" i="0" dirty="0">
                  <a:solidFill>
                    <a:srgbClr val="111111"/>
                  </a:solidFill>
                  <a:effectLst/>
                  <a:latin typeface="-apple-system"/>
                </a:rPr>
                <a:t>quantity</a:t>
              </a:r>
              <a:r>
                <a:rPr lang="en-US" sz="1600" b="0" i="0" dirty="0">
                  <a:solidFill>
                    <a:srgbClr val="111111"/>
                  </a:solidFill>
                  <a:effectLst/>
                  <a:latin typeface="-apple-system"/>
                </a:rPr>
                <a:t> of data points, manual collection and storage were employed.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675C7E-C192-FD70-ACB0-83FEDEC6C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5552" y="3257908"/>
              <a:ext cx="461962" cy="461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F47E0C-2F1E-2216-AAF3-5FDF35B72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44" b="89778" l="3556" r="99556">
                          <a14:foregroundMark x1="6222" y1="50667" x2="66222" y2="46667"/>
                          <a14:foregroundMark x1="34667" y1="53778" x2="89333" y2="50667"/>
                        </a14:backgroundRemoval>
                      </a14:imgEffect>
                    </a14:imgLayer>
                  </a14:imgProps>
                </a:ext>
              </a:extLst>
            </a:blip>
            <a:srcRect t="34988" b="36962"/>
            <a:stretch/>
          </p:blipFill>
          <p:spPr>
            <a:xfrm>
              <a:off x="4397904" y="1410676"/>
              <a:ext cx="2143125" cy="6011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260D6F-5490-9792-0A41-AD181FC56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44" b="89778" l="3556" r="99556">
                          <a14:foregroundMark x1="6222" y1="50667" x2="66222" y2="46667"/>
                          <a14:foregroundMark x1="34667" y1="53778" x2="89333" y2="50667"/>
                        </a14:backgroundRemoval>
                      </a14:imgEffect>
                    </a14:imgLayer>
                  </a14:imgProps>
                </a:ext>
              </a:extLst>
            </a:blip>
            <a:srcRect t="34988" b="36962"/>
            <a:stretch/>
          </p:blipFill>
          <p:spPr>
            <a:xfrm>
              <a:off x="8310826" y="2368892"/>
              <a:ext cx="2143125" cy="60113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A582B7-0071-499E-84DF-08F9E8D9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7904" y="2011809"/>
              <a:ext cx="1480273" cy="35708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926AF3-EA97-9740-295D-49FB955C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2185" y="4224867"/>
              <a:ext cx="561016" cy="56101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C40A753-A6D5-9B2F-D1D9-22B07F312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111" t="17296" r="7333" b="15079"/>
            <a:stretch/>
          </p:blipFill>
          <p:spPr>
            <a:xfrm>
              <a:off x="6096000" y="2970025"/>
              <a:ext cx="880533" cy="39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954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547F7-99F2-AFB4-6131-DB6DAE7A2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4F85E-A06F-6C62-0001-2B642AB1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61" y="484790"/>
            <a:ext cx="1905000" cy="112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366862-265E-F37B-7D8D-9982BDA46DD4}"/>
              </a:ext>
            </a:extLst>
          </p:cNvPr>
          <p:cNvSpPr/>
          <p:nvPr/>
        </p:nvSpPr>
        <p:spPr>
          <a:xfrm>
            <a:off x="3309020" y="385045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American Airlines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50954-7C65-397D-412C-4EE21C96DC11}"/>
              </a:ext>
            </a:extLst>
          </p:cNvPr>
          <p:cNvSpPr txBox="1"/>
          <p:nvPr/>
        </p:nvSpPr>
        <p:spPr>
          <a:xfrm>
            <a:off x="847474" y="5378727"/>
            <a:ext cx="5567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American Airlines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In 2020, they faced a net loss of </a:t>
            </a: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-$5.19 billion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Their revenue figures have fluctuated over the years.</a:t>
            </a: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78A5E-278E-704A-9FC7-5C81787E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59" y="2042438"/>
            <a:ext cx="4872322" cy="3206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1ABE4-422A-E4BA-1217-DA5BC618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93" y="2042438"/>
            <a:ext cx="4789136" cy="32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B128-5BF4-B36F-8224-4BDAD804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8E1396-7225-717B-83C4-FF765B42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70" y="492070"/>
            <a:ext cx="1905000" cy="1123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8660A9-F787-8F0B-6823-1E68BE4BA272}"/>
              </a:ext>
            </a:extLst>
          </p:cNvPr>
          <p:cNvSpPr/>
          <p:nvPr/>
        </p:nvSpPr>
        <p:spPr>
          <a:xfrm>
            <a:off x="3481810" y="318598"/>
            <a:ext cx="26756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France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E1D8D-35E2-47D2-8179-0B8CDBC500D2}"/>
              </a:ext>
            </a:extLst>
          </p:cNvPr>
          <p:cNvSpPr txBox="1"/>
          <p:nvPr/>
        </p:nvSpPr>
        <p:spPr>
          <a:xfrm>
            <a:off x="866399" y="5568074"/>
            <a:ext cx="5567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 startAt="2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Air France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  Experienced significant losses in 2020 (-$8.09 billion).</a:t>
            </a:r>
          </a:p>
          <a:p>
            <a:pPr marL="742950" lvl="1" indent="-285750" algn="l">
              <a:buFont typeface="+mj-lt"/>
              <a:buAutoNum type="arabicPeriod" startAt="2"/>
            </a:pP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Their financial performance has been volatile.</a:t>
            </a: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21F94-F1BC-5668-CD81-D8CE6151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71" y="1912971"/>
            <a:ext cx="5097320" cy="3455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2E7C9-BA99-A40F-1128-BCF415993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36" y="1912970"/>
            <a:ext cx="4879126" cy="345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B3C6A3-A212-A043-9932-9BD22AC2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21" y="616579"/>
            <a:ext cx="1905000" cy="1123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ABEC16-80A0-83A7-D207-3FA71DA05A08}"/>
              </a:ext>
            </a:extLst>
          </p:cNvPr>
          <p:cNvSpPr/>
          <p:nvPr/>
        </p:nvSpPr>
        <p:spPr>
          <a:xfrm>
            <a:off x="2995036" y="471577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All Nippon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Airways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74082-7136-4DCC-AC18-1DA9620C0AB3}"/>
              </a:ext>
            </a:extLst>
          </p:cNvPr>
          <p:cNvSpPr txBox="1"/>
          <p:nvPr/>
        </p:nvSpPr>
        <p:spPr>
          <a:xfrm>
            <a:off x="726101" y="5557209"/>
            <a:ext cx="6008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 startAt="3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  All Nippon Airways (ANA)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Remained relatively stable, with a peak in 2020 ($3.11 billion).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Managed to maintain profitability.</a:t>
            </a:r>
          </a:p>
          <a:p>
            <a:pPr algn="l"/>
            <a:endParaRPr lang="en-US" sz="1600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0C76FA-2497-D58E-8073-144EEE2E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01" y="1912857"/>
            <a:ext cx="4760299" cy="3268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7AB4C7-5BEF-64E6-51E6-47BC1CA85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910" y="1879691"/>
            <a:ext cx="5023495" cy="33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4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915C-9F13-8C5E-93E7-703852991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2375B1-3A08-0DA5-2333-BFAB4078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32" y="555038"/>
            <a:ext cx="1905000" cy="112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FE38AF-1A66-993F-227B-5DF04F224D59}"/>
              </a:ext>
            </a:extLst>
          </p:cNvPr>
          <p:cNvSpPr/>
          <p:nvPr/>
        </p:nvSpPr>
        <p:spPr>
          <a:xfrm>
            <a:off x="2409765" y="355549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Qantas </a:t>
            </a: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Airways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DE237-4C18-72AF-FC10-561376F0F6AF}"/>
              </a:ext>
            </a:extLst>
          </p:cNvPr>
          <p:cNvSpPr txBox="1"/>
          <p:nvPr/>
        </p:nvSpPr>
        <p:spPr>
          <a:xfrm>
            <a:off x="1123078" y="5457465"/>
            <a:ext cx="7665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 startAt="4"/>
            </a:pPr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Qantas Airways</a:t>
            </a:r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Faced losses in 2014 and 2020, with the lowest revenue at -$3.48 billion.</a:t>
            </a:r>
          </a:p>
          <a:p>
            <a:pPr lvl="1" algn="l"/>
            <a:r>
              <a:rPr lang="en-US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Their financial performance has been challenging.</a:t>
            </a:r>
          </a:p>
          <a:p>
            <a:endParaRPr lang="en-I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8C780-55F9-550D-A885-5383C8CE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833" y="1985363"/>
            <a:ext cx="4629142" cy="319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641F0-B07D-5169-8A50-6D568B24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8" y="1985362"/>
            <a:ext cx="4629141" cy="32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D43B86-74E0-7D24-6BD0-BE3441D7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296" y="351027"/>
            <a:ext cx="2484907" cy="14660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F45DA6-CE56-D880-2713-063E99301E4D}"/>
              </a:ext>
            </a:extLst>
          </p:cNvPr>
          <p:cNvSpPr/>
          <p:nvPr/>
        </p:nvSpPr>
        <p:spPr>
          <a:xfrm>
            <a:off x="2003387" y="493683"/>
            <a:ext cx="32502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British Airways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97198-17E3-4B88-3C6C-59F5DD14BABF}"/>
              </a:ext>
            </a:extLst>
          </p:cNvPr>
          <p:cNvSpPr txBox="1"/>
          <p:nvPr/>
        </p:nvSpPr>
        <p:spPr>
          <a:xfrm>
            <a:off x="1081301" y="5657671"/>
            <a:ext cx="75462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5"/>
            </a:pPr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British Airways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: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1. Revenue fluctuated, reaching a high of $2.64 billion in 2018.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-apple-system"/>
              </a:rPr>
              <a:t>2. Managed to stay profitable.</a:t>
            </a:r>
          </a:p>
          <a:p>
            <a:pPr algn="l">
              <a:buFont typeface="+mj-lt"/>
              <a:buAutoNum type="arabicPeriod" startAt="5"/>
            </a:pP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-apple-syste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4E198-93A2-23AF-9736-C7054672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13" y="2162339"/>
            <a:ext cx="4975183" cy="3434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A9DF6-CB46-F4F2-D867-3F955B293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4" y="2222244"/>
            <a:ext cx="4852044" cy="33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2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6440</TotalTime>
  <Words>887</Words>
  <Application>Microsoft Office PowerPoint</Application>
  <PresentationFormat>Widescreen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Söhne</vt:lpstr>
      <vt:lpstr>Wingdings</vt:lpstr>
      <vt:lpstr>Office Theme</vt:lpstr>
      <vt:lpstr>Analysing the Relationship Between Crude Oil Prices and Airline Profitability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the Relationship Between Crude Oil Prices and Airline Profitability</dc:title>
  <dc:creator>Sneha K</dc:creator>
  <cp:lastModifiedBy>Sneha Jha</cp:lastModifiedBy>
  <cp:revision>2</cp:revision>
  <dcterms:created xsi:type="dcterms:W3CDTF">2024-02-13T04:28:05Z</dcterms:created>
  <dcterms:modified xsi:type="dcterms:W3CDTF">2024-02-17T15:48:47Z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